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1" r:id="rId3"/>
    <p:sldId id="263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8" r:id="rId13"/>
    <p:sldId id="279" r:id="rId14"/>
    <p:sldId id="274" r:id="rId15"/>
    <p:sldId id="275" r:id="rId16"/>
    <p:sldId id="277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5050"/>
    <a:srgbClr val="FF330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2794" autoAdjust="0"/>
    <p:restoredTop sz="94660"/>
  </p:normalViewPr>
  <p:slideViewPr>
    <p:cSldViewPr>
      <p:cViewPr varScale="1">
        <p:scale>
          <a:sx n="65" d="100"/>
          <a:sy n="65" d="100"/>
        </p:scale>
        <p:origin x="115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6B63F-9C59-4D14-BADE-C898EB3CEF2C}" type="datetimeFigureOut">
              <a:rPr lang="en-MY" smtClean="0"/>
              <a:t>31/12/2019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BF2AE5-8079-40C1-B07E-C5EB1E5872C7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18563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9EA7-1164-4217-ADF2-7AE95CDF290D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B83B4-23C8-46F1-A5F9-956B61B6552E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6CACF-5C8F-4DDA-BBDC-458B2B5E6798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10CEA-0D3A-4D7C-8E2D-74BC61D4EAB9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8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2860C-7899-4FE6-8ED5-1BF2B296DF5D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A921-D531-4062-AD9F-BB06DA6F8442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1EAB-EAEC-4D64-986F-8FBF1ED54F72}" type="datetime1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5669-E639-44FD-A62B-BB4BA205DBD2}" type="datetime1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AB55-228B-4437-9238-CC52402B828B}" type="datetime1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EC31-F584-485B-9F3D-EF461BB62AC1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D6F96-51EE-4EBE-A970-CF45317B4479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FB7A1-F6E2-4CB3-9C05-98FB63F2A5EF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4044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1100" y="1958975"/>
            <a:ext cx="6400800" cy="1841071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Training of Core Trainers </a:t>
            </a:r>
            <a:br>
              <a:rPr lang="en-US" altLang="en-US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US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CPG Management of </a:t>
            </a:r>
            <a:r>
              <a:rPr lang="en-US" altLang="en-US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Haemophilia</a:t>
            </a:r>
            <a:br>
              <a:rPr lang="en-MY" altLang="en-US" sz="6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MY" altLang="en-US" sz="6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Case Discussion 3</a:t>
            </a:r>
            <a:br>
              <a:rPr lang="en-US" altLang="en-US" sz="6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6037" y="4028646"/>
            <a:ext cx="7924800" cy="17526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Dr. Cheah Yee </a:t>
            </a:r>
            <a:r>
              <a:rPr lang="en-US" sz="2400" b="1" dirty="0" err="1">
                <a:solidFill>
                  <a:schemeClr val="tx1"/>
                </a:solidFill>
              </a:rPr>
              <a:t>Keat</a:t>
            </a: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Consultant </a:t>
            </a:r>
            <a:r>
              <a:rPr lang="en-US" sz="2400" dirty="0" err="1">
                <a:solidFill>
                  <a:schemeClr val="tx1"/>
                </a:solidFill>
              </a:rPr>
              <a:t>Peadiatrician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Ms. </a:t>
            </a:r>
            <a:r>
              <a:rPr lang="en-US" sz="2400" b="1" dirty="0" err="1">
                <a:solidFill>
                  <a:schemeClr val="tx1"/>
                </a:solidFill>
              </a:rPr>
              <a:t>Norhafizah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Ayob</a:t>
            </a: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Physiotherapist</a:t>
            </a:r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8674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128" y="181217"/>
            <a:ext cx="1663983" cy="2561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34D649-AE80-4D1E-B33E-36962BFEF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Question 5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r>
              <a:rPr lang="en-US" altLang="en-US" dirty="0">
                <a:latin typeface="Calibri" pitchFamily="34" charset="0"/>
                <a:cs typeface="Calibri" pitchFamily="34" charset="0"/>
              </a:rPr>
              <a:t>What are the rehabilitation measures that must be stressed in the management of acute joint bleeding?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EC3611-7C00-4274-A3FD-89A1A2A49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456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Answer 5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71F43565-510A-4122-8A0D-1B7C2573F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372" y="1246652"/>
            <a:ext cx="7772400" cy="472622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523784-64DA-4F11-9B6B-4CA648849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51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584" y="285134"/>
            <a:ext cx="6866589" cy="5599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49652C-DDF4-496B-B39F-10EA9C807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010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457200"/>
            <a:ext cx="7503242" cy="5455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0E5528-81C2-49D3-9345-4CA09C77F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17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Case 2: History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19" y="1449371"/>
            <a:ext cx="8305800" cy="4525963"/>
          </a:xfrm>
        </p:spPr>
        <p:txBody>
          <a:bodyPr>
            <a:normAutofit lnSpcReduction="10000"/>
          </a:bodyPr>
          <a:lstStyle/>
          <a:p>
            <a:r>
              <a:rPr lang="en-US" altLang="en-US" dirty="0">
                <a:latin typeface="Calibri" pitchFamily="34" charset="0"/>
                <a:cs typeface="Calibri" pitchFamily="34" charset="0"/>
              </a:rPr>
              <a:t>Amin is a 60-year-old man with severe haemophilia. He has just had a total knee replacement because of severe osteoarthritis of the right knee.</a:t>
            </a:r>
          </a:p>
          <a:p>
            <a:pPr marL="0" indent="0">
              <a:buNone/>
            </a:pPr>
            <a:endParaRPr lang="en-US" alt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altLang="en-US" sz="4400" b="1" dirty="0">
                <a:latin typeface="Calibri" pitchFamily="34" charset="0"/>
                <a:cs typeface="Calibri" pitchFamily="34" charset="0"/>
              </a:rPr>
              <a:t>Question 6 </a:t>
            </a:r>
          </a:p>
          <a:p>
            <a:pPr marL="0" indent="0">
              <a:buNone/>
            </a:pPr>
            <a:r>
              <a:rPr lang="en-US" altLang="en-US" dirty="0">
                <a:latin typeface="Calibri" pitchFamily="34" charset="0"/>
                <a:cs typeface="Calibri" pitchFamily="34" charset="0"/>
              </a:rPr>
              <a:t>What are the rehabilitation in the post-</a:t>
            </a:r>
          </a:p>
          <a:p>
            <a:pPr marL="0" indent="0">
              <a:buNone/>
            </a:pPr>
            <a:r>
              <a:rPr lang="en-US" altLang="en-US" dirty="0">
                <a:latin typeface="Calibri" pitchFamily="34" charset="0"/>
                <a:cs typeface="Calibri" pitchFamily="34" charset="0"/>
              </a:rPr>
              <a:t>operative care?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F73F13-3D93-4098-8970-49F86D8CD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842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Answer 6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34" y="1321630"/>
            <a:ext cx="8401666" cy="459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1FCE54-CEFF-4F6D-8B8A-91DE4177F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620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Take Home Messages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54083"/>
            <a:ext cx="650557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7" y="2470355"/>
            <a:ext cx="655320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7" y="3843798"/>
            <a:ext cx="643890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7" y="4648507"/>
            <a:ext cx="64484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5A3D0D-22DF-40FC-8DB2-99C0D63C8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-9236" y="0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90600" y="21336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b="1" dirty="0">
                <a:latin typeface="Calibri" panose="020F0502020204030204" pitchFamily="34" charset="0"/>
                <a:cs typeface="Calibri" panose="020F0502020204030204" pitchFamily="34" charset="0"/>
              </a:rPr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485603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95F3C3-C637-42D9-ABDA-3FC451EF2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9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Case 1: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452" y="1241323"/>
            <a:ext cx="7962901" cy="4525963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err="1">
                <a:latin typeface="Calibri" pitchFamily="34" charset="0"/>
                <a:cs typeface="Calibri" pitchFamily="34" charset="0"/>
              </a:rPr>
              <a:t>Aiman</a:t>
            </a:r>
            <a:r>
              <a:rPr lang="en-US" dirty="0">
                <a:latin typeface="Calibri" pitchFamily="34" charset="0"/>
                <a:cs typeface="Calibri" pitchFamily="34" charset="0"/>
              </a:rPr>
              <a:t>, a 3-year-old boy with severe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Haemophilia</a:t>
            </a:r>
            <a:r>
              <a:rPr lang="en-US" dirty="0">
                <a:latin typeface="Calibri" pitchFamily="34" charset="0"/>
                <a:cs typeface="Calibri" pitchFamily="34" charset="0"/>
              </a:rPr>
              <a:t> A, is on prophylaxis.</a:t>
            </a:r>
          </a:p>
          <a:p>
            <a:pPr>
              <a:defRPr/>
            </a:pPr>
            <a:r>
              <a:rPr lang="en-US" dirty="0">
                <a:latin typeface="Calibri" pitchFamily="34" charset="0"/>
                <a:cs typeface="Calibri" pitchFamily="34" charset="0"/>
              </a:rPr>
              <a:t>The attending doctor plans to start him on home therapy.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4400" b="1" dirty="0">
                <a:latin typeface="Calibri" pitchFamily="34" charset="0"/>
                <a:cs typeface="Calibri" pitchFamily="34" charset="0"/>
              </a:rPr>
              <a:t>Question 1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What are the requirements for home therapy? </a:t>
            </a:r>
          </a:p>
          <a:p>
            <a:pPr marL="0" indent="0">
              <a:buNone/>
            </a:pPr>
            <a:endParaRPr lang="en-US" sz="44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1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35611-C5ED-4139-842D-6F8DE3C80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14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Answer 1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2">
            <a:extLst>
              <a:ext uri="{FF2B5EF4-FFF2-40B4-BE49-F238E27FC236}">
                <a16:creationId xmlns:a16="http://schemas.microsoft.com/office/drawing/2014/main" id="{6611A399-1B43-4AC1-8566-7D5C6B6967E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7" y="1371599"/>
            <a:ext cx="7949243" cy="448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D7A315-648C-44E8-9001-3C6468923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243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Progress (cont.)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58536"/>
            <a:ext cx="7810500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err="1">
                <a:latin typeface="Calibri" pitchFamily="34" charset="0"/>
                <a:cs typeface="Calibri" pitchFamily="34" charset="0"/>
              </a:rPr>
              <a:t>Aiman</a:t>
            </a:r>
            <a:r>
              <a:rPr lang="en-US" dirty="0">
                <a:latin typeface="Calibri" pitchFamily="34" charset="0"/>
                <a:cs typeface="Calibri" pitchFamily="34" charset="0"/>
              </a:rPr>
              <a:t> is now put on factor VIII prophylaxis twice per week but he is not compliant.</a:t>
            </a:r>
          </a:p>
          <a:p>
            <a:pPr marL="0" indent="0"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  <a:defRPr/>
            </a:pPr>
            <a:r>
              <a:rPr lang="en-US" sz="4400" b="1" dirty="0">
                <a:latin typeface="Calibri" pitchFamily="34" charset="0"/>
                <a:cs typeface="Calibri" pitchFamily="34" charset="0"/>
              </a:rPr>
              <a:t>Question 2</a:t>
            </a:r>
          </a:p>
          <a:p>
            <a:pPr>
              <a:defRPr/>
            </a:pPr>
            <a:r>
              <a:rPr lang="en-US" dirty="0">
                <a:latin typeface="Calibri" pitchFamily="34" charset="0"/>
                <a:cs typeface="Calibri" pitchFamily="34" charset="0"/>
              </a:rPr>
              <a:t>What are the factors that influence  adherence? 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40879-8FF1-48F1-8655-80A38F64D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99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Answer 2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E8DCA8D-F22A-4109-B412-80E4C2AA03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146" y="1578081"/>
            <a:ext cx="8378507" cy="379946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944265-D627-4BCC-ABDF-025869EBC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86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Progress (cont.)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6071"/>
            <a:ext cx="8229600" cy="4525963"/>
          </a:xfrm>
        </p:spPr>
        <p:txBody>
          <a:bodyPr/>
          <a:lstStyle/>
          <a:p>
            <a:endParaRPr lang="en-US" altLang="en-US" dirty="0"/>
          </a:p>
          <a:p>
            <a:r>
              <a:rPr lang="en-US" altLang="en-US" dirty="0">
                <a:latin typeface="Calibri" pitchFamily="34" charset="0"/>
                <a:cs typeface="Calibri" pitchFamily="34" charset="0"/>
              </a:rPr>
              <a:t>As he has issues on compliance, </a:t>
            </a:r>
            <a:r>
              <a:rPr lang="en-US" altLang="en-US" dirty="0" err="1">
                <a:latin typeface="Calibri" pitchFamily="34" charset="0"/>
                <a:cs typeface="Calibri" pitchFamily="34" charset="0"/>
              </a:rPr>
              <a:t>Aiman</a:t>
            </a:r>
            <a:r>
              <a:rPr lang="en-US" altLang="en-US" dirty="0">
                <a:latin typeface="Calibri" pitchFamily="34" charset="0"/>
                <a:cs typeface="Calibri" pitchFamily="34" charset="0"/>
              </a:rPr>
              <a:t> is referred to </a:t>
            </a:r>
            <a:r>
              <a:rPr lang="en-US" altLang="en-US" dirty="0" err="1">
                <a:latin typeface="Calibri" pitchFamily="34" charset="0"/>
                <a:cs typeface="Calibri" pitchFamily="34" charset="0"/>
              </a:rPr>
              <a:t>HmTAC</a:t>
            </a:r>
            <a:r>
              <a:rPr lang="en-US" altLang="en-US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>
              <a:buNone/>
            </a:pPr>
            <a:endParaRPr lang="en-US" alt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en-US" alt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altLang="en-US" sz="4400" b="1" dirty="0">
                <a:latin typeface="Calibri" pitchFamily="34" charset="0"/>
                <a:cs typeface="Calibri" pitchFamily="34" charset="0"/>
              </a:rPr>
              <a:t>Question 3</a:t>
            </a:r>
          </a:p>
          <a:p>
            <a:r>
              <a:rPr lang="en-US" altLang="en-US" dirty="0">
                <a:latin typeface="Calibri" pitchFamily="34" charset="0"/>
                <a:cs typeface="Calibri" pitchFamily="34" charset="0"/>
              </a:rPr>
              <a:t>What  are the benefits of </a:t>
            </a:r>
            <a:r>
              <a:rPr lang="en-US" altLang="en-US" dirty="0" err="1">
                <a:latin typeface="Calibri" pitchFamily="34" charset="0"/>
                <a:cs typeface="Calibri" pitchFamily="34" charset="0"/>
              </a:rPr>
              <a:t>HmTAC</a:t>
            </a:r>
            <a:r>
              <a:rPr lang="en-US" altLang="en-US" dirty="0">
                <a:latin typeface="Calibri" pitchFamily="34" charset="0"/>
                <a:cs typeface="Calibri" pitchFamily="34" charset="0"/>
              </a:rPr>
              <a:t>?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E79A67-2F33-421D-A993-82CCED625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15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Answer 3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16" y="3048000"/>
            <a:ext cx="8542084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62" y="1467468"/>
            <a:ext cx="8568438" cy="1839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518911-9392-4B1D-8D80-2FCFD631F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18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508" y="381000"/>
            <a:ext cx="8229600" cy="1143000"/>
          </a:xfrm>
        </p:spPr>
        <p:txBody>
          <a:bodyPr/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Progress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245" y="1439540"/>
            <a:ext cx="7924802" cy="4525963"/>
          </a:xfrm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r>
              <a:rPr lang="en-US" altLang="en-US" dirty="0">
                <a:latin typeface="Calibri" pitchFamily="34" charset="0"/>
                <a:cs typeface="Calibri" pitchFamily="34" charset="0"/>
              </a:rPr>
              <a:t>Despite on prophylaxis treatment, </a:t>
            </a:r>
            <a:r>
              <a:rPr lang="en-US" altLang="en-US" dirty="0" err="1">
                <a:latin typeface="Calibri" pitchFamily="34" charset="0"/>
                <a:cs typeface="Calibri" pitchFamily="34" charset="0"/>
              </a:rPr>
              <a:t>Aiman</a:t>
            </a:r>
            <a:r>
              <a:rPr lang="en-US" altLang="en-US" dirty="0">
                <a:latin typeface="Calibri" pitchFamily="34" charset="0"/>
                <a:cs typeface="Calibri" pitchFamily="34" charset="0"/>
              </a:rPr>
              <a:t> develops haemarthrosis of the right knee.</a:t>
            </a:r>
          </a:p>
          <a:p>
            <a:endParaRPr lang="en-US" alt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sz="4400" b="1" dirty="0">
                <a:latin typeface="Calibri" pitchFamily="34" charset="0"/>
                <a:cs typeface="Calibri" pitchFamily="34" charset="0"/>
              </a:rPr>
              <a:t>Question 4</a:t>
            </a:r>
            <a:endParaRPr lang="en-US" altLang="en-US" sz="4400" dirty="0">
              <a:latin typeface="Calibri" pitchFamily="34" charset="0"/>
              <a:cs typeface="Calibri" pitchFamily="34" charset="0"/>
            </a:endParaRPr>
          </a:p>
          <a:p>
            <a:r>
              <a:rPr lang="en-US" altLang="en-US" dirty="0">
                <a:latin typeface="Calibri" pitchFamily="34" charset="0"/>
                <a:cs typeface="Calibri" pitchFamily="34" charset="0"/>
              </a:rPr>
              <a:t>What are the first aid measures to be offered?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EA8666-8839-4726-AA53-7ED0C4363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399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Answer 4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74B953F-011B-4DE8-B2EF-EB408734C0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260986"/>
            <a:ext cx="7051744" cy="467759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4BB279-256A-463C-9C06-214ACDFED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75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348</Words>
  <Application>Microsoft Office PowerPoint</Application>
  <PresentationFormat>On-screen Show (4:3)</PresentationFormat>
  <Paragraphs>97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Training of Core Trainers  CPG Management of Haemophilia Case Discussion 3 </vt:lpstr>
      <vt:lpstr>Case 1: History</vt:lpstr>
      <vt:lpstr>Answer 1</vt:lpstr>
      <vt:lpstr>Progress (cont.)</vt:lpstr>
      <vt:lpstr>Answer 2</vt:lpstr>
      <vt:lpstr>Progress (cont.)</vt:lpstr>
      <vt:lpstr>Answer 3</vt:lpstr>
      <vt:lpstr>Progress (cont.)</vt:lpstr>
      <vt:lpstr>Answer 4</vt:lpstr>
      <vt:lpstr>Question 5</vt:lpstr>
      <vt:lpstr>Answer 5</vt:lpstr>
      <vt:lpstr>PowerPoint Presentation</vt:lpstr>
      <vt:lpstr>PowerPoint Presentation</vt:lpstr>
      <vt:lpstr>Case 2: History</vt:lpstr>
      <vt:lpstr>Answer 6</vt:lpstr>
      <vt:lpstr>Take Home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 Mohd. Aminuddin</cp:lastModifiedBy>
  <cp:revision>29</cp:revision>
  <dcterms:created xsi:type="dcterms:W3CDTF">2019-04-12T03:15:03Z</dcterms:created>
  <dcterms:modified xsi:type="dcterms:W3CDTF">2019-12-31T01:33:41Z</dcterms:modified>
</cp:coreProperties>
</file>